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58" r:id="rId4"/>
    <p:sldId id="260" r:id="rId5"/>
    <p:sldId id="261" r:id="rId6"/>
    <p:sldId id="287" r:id="rId7"/>
    <p:sldId id="288" r:id="rId8"/>
    <p:sldId id="289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8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x="9144000" cy="5143500" type="screen16x9"/>
  <p:notesSz cx="6858000" cy="9144000"/>
  <p:embeddedFontLst>
    <p:embeddedFont>
      <p:font typeface="Amatic SC" panose="020B0604020202020204" charset="-79"/>
      <p:regular r:id="rId32"/>
      <p:bold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4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/Relationships>
</file>

<file path=ppt/media/image1.jpg>
</file>

<file path=ppt/media/image10.jpg>
</file>

<file path=ppt/media/image11.jpg>
</file>

<file path=ppt/media/image12.png>
</file>

<file path=ppt/media/image2.jpg>
</file>

<file path=ppt/media/image3.jpg>
</file>

<file path=ppt/media/image4.jpg>
</file>

<file path=ppt/media/image5.jpg>
</file>

<file path=ppt/media/image6.gif>
</file>

<file path=ppt/media/image7.gif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e254558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e254558f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e1d73d4d3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g5e1d73d4d3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e1d73d4d3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g5e1d73d4d3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e24154ff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e24154ff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e1d73d4d3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5e1d73d4d3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e1d73d4d3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5e1d73d4d3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e1d73d4d3_1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e1d73d4d3_1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e1d73d4d3_1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e1d73d4d3_1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e1d73d4d3_1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e1d73d4d3_1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e1d73d4d3_1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e1d73d4d3_1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e1d73d4d3_1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e1d73d4d3_1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e1d73d4d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5e1d73d4d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e1d73d4d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5e1d73d4d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9905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e1ecf807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5e1ecf807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e1ecf807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5e1ecf807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e1ecf807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5e1ecf807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e1ecf8078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e1ecf8078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e1ecf8078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e1ecf8078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e1ecf8078_0_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e1ecf8078_0_6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e1ecf8078_0_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e1ecf8078_0_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e254558f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e254558f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e1310749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e1310749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e09fec8fc_1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e09fec8fc_1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e09fec8fc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e09fec8fc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e09fec8fc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e09fec8fc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55792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e09fec8fc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e09fec8fc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3261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e09fec8fc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e09fec8fc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350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e1d73d4d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g5e1d73d4d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92918" y="374650"/>
            <a:ext cx="8079600" cy="12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507492" y="1508760"/>
            <a:ext cx="8065500" cy="2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85000"/>
              </a:lnSpc>
              <a:spcBef>
                <a:spcPts val="1600"/>
              </a:spcBef>
              <a:spcAft>
                <a:spcPts val="0"/>
              </a:spcAft>
              <a:buClr>
                <a:srgbClr val="262626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85000"/>
              </a:lnSpc>
              <a:spcBef>
                <a:spcPts val="1600"/>
              </a:spcBef>
              <a:spcAft>
                <a:spcPts val="0"/>
              </a:spcAft>
              <a:buClr>
                <a:srgbClr val="262626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85000"/>
              </a:lnSpc>
              <a:spcBef>
                <a:spcPts val="1600"/>
              </a:spcBef>
              <a:spcAft>
                <a:spcPts val="0"/>
              </a:spcAft>
              <a:buClr>
                <a:srgbClr val="262626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85000"/>
              </a:lnSpc>
              <a:spcBef>
                <a:spcPts val="1600"/>
              </a:spcBef>
              <a:spcAft>
                <a:spcPts val="0"/>
              </a:spcAft>
              <a:buClr>
                <a:srgbClr val="262626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85000"/>
              </a:lnSpc>
              <a:spcBef>
                <a:spcPts val="1600"/>
              </a:spcBef>
              <a:spcAft>
                <a:spcPts val="0"/>
              </a:spcAft>
              <a:buClr>
                <a:srgbClr val="262626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85000"/>
              </a:lnSpc>
              <a:spcBef>
                <a:spcPts val="1600"/>
              </a:spcBef>
              <a:spcAft>
                <a:spcPts val="0"/>
              </a:spcAft>
              <a:buClr>
                <a:srgbClr val="262626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85000"/>
              </a:lnSpc>
              <a:spcBef>
                <a:spcPts val="1600"/>
              </a:spcBef>
              <a:spcAft>
                <a:spcPts val="0"/>
              </a:spcAft>
              <a:buClr>
                <a:srgbClr val="262626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85000"/>
              </a:lnSpc>
              <a:spcBef>
                <a:spcPts val="1600"/>
              </a:spcBef>
              <a:spcAft>
                <a:spcPts val="1600"/>
              </a:spcAft>
              <a:buClr>
                <a:srgbClr val="262626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514350" y="4809335"/>
            <a:ext cx="3086100" cy="1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514350" y="4916023"/>
            <a:ext cx="3771900" cy="1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72944" y="4407309"/>
            <a:ext cx="2194800" cy="10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nielgoleman.info/daniel-goleman-how-emotionally-intelligent-are-you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lin ang="5400012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1328550"/>
            <a:ext cx="8520600" cy="24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Emotional Intelligence</a:t>
            </a:r>
            <a:endParaRPr sz="4400"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-</a:t>
            </a:r>
            <a:endParaRPr sz="4400"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A path to career success</a:t>
            </a:r>
            <a:endParaRPr sz="4400"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ctrTitle"/>
          </p:nvPr>
        </p:nvSpPr>
        <p:spPr>
          <a:xfrm>
            <a:off x="729450" y="546450"/>
            <a:ext cx="7688100" cy="7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sz="3800"/>
              <a:t>What is Self Management?</a:t>
            </a:r>
            <a:endParaRPr sz="3800"/>
          </a:p>
        </p:txBody>
      </p:sp>
      <p:sp>
        <p:nvSpPr>
          <p:cNvPr id="103" name="Google Shape;103;p21"/>
          <p:cNvSpPr txBox="1">
            <a:spLocks noGrp="1"/>
          </p:cNvSpPr>
          <p:nvPr>
            <p:ph type="subTitle" idx="1"/>
          </p:nvPr>
        </p:nvSpPr>
        <p:spPr>
          <a:xfrm>
            <a:off x="729625" y="1511850"/>
            <a:ext cx="7688100" cy="3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-GB" sz="2200">
                <a:solidFill>
                  <a:srgbClr val="000000"/>
                </a:solidFill>
              </a:rPr>
              <a:t>Sounds like being your own boss?</a:t>
            </a:r>
            <a:endParaRPr sz="2200">
              <a:solidFill>
                <a:srgbClr val="000000"/>
              </a:solidFill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-GB" sz="2200">
                <a:solidFill>
                  <a:srgbClr val="000000"/>
                </a:solidFill>
              </a:rPr>
              <a:t>Not really,it means taking responsibility for one's own behavior and well being</a:t>
            </a:r>
            <a:endParaRPr sz="2200">
              <a:solidFill>
                <a:srgbClr val="000000"/>
              </a:solidFill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-GB" sz="2200">
                <a:solidFill>
                  <a:srgbClr val="000000"/>
                </a:solidFill>
              </a:rPr>
              <a:t>Self Management is about making a choice to do more than you need to, and it is a great skill to build for life and work</a:t>
            </a:r>
            <a:endParaRPr sz="2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ctrTitle"/>
          </p:nvPr>
        </p:nvSpPr>
        <p:spPr>
          <a:xfrm>
            <a:off x="729450" y="601100"/>
            <a:ext cx="7688100" cy="10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sz="3400"/>
              <a:t>Three key Self Management skills</a:t>
            </a:r>
            <a:endParaRPr sz="3400"/>
          </a:p>
        </p:txBody>
      </p:sp>
      <p:sp>
        <p:nvSpPr>
          <p:cNvPr id="109" name="Google Shape;109;p22"/>
          <p:cNvSpPr txBox="1">
            <a:spLocks noGrp="1"/>
          </p:cNvSpPr>
          <p:nvPr>
            <p:ph type="subTitle" idx="1"/>
          </p:nvPr>
        </p:nvSpPr>
        <p:spPr>
          <a:xfrm>
            <a:off x="729625" y="1448100"/>
            <a:ext cx="76881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AutoNum type="arabicPeriod"/>
            </a:pPr>
            <a:r>
              <a:rPr lang="en-GB">
                <a:solidFill>
                  <a:srgbClr val="000000"/>
                </a:solidFill>
              </a:rPr>
              <a:t>Initiative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AutoNum type="arabicPeriod"/>
            </a:pPr>
            <a:r>
              <a:rPr lang="en-GB">
                <a:solidFill>
                  <a:srgbClr val="000000"/>
                </a:solidFill>
              </a:rPr>
              <a:t>Organize yourself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AutoNum type="arabicPeriod"/>
            </a:pPr>
            <a:r>
              <a:rPr lang="en-GB">
                <a:solidFill>
                  <a:srgbClr val="000000"/>
                </a:solidFill>
              </a:rPr>
              <a:t>Accountability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Causes of Obsessional Ruminations (Case Study)</a:t>
            </a:r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</a:endParaRPr>
          </a:p>
          <a:p>
            <a:pPr marL="95885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rabicPeriod"/>
            </a:pPr>
            <a:r>
              <a:rPr lang="en-GB" sz="2200">
                <a:solidFill>
                  <a:srgbClr val="000000"/>
                </a:solidFill>
              </a:rPr>
              <a:t>Forms of Recognition</a:t>
            </a:r>
            <a:endParaRPr sz="2200">
              <a:solidFill>
                <a:srgbClr val="000000"/>
              </a:solidFill>
            </a:endParaRPr>
          </a:p>
          <a:p>
            <a:pPr marL="95885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rabicPeriod"/>
            </a:pPr>
            <a:r>
              <a:rPr lang="en-GB" sz="2200">
                <a:solidFill>
                  <a:srgbClr val="000000"/>
                </a:solidFill>
              </a:rPr>
              <a:t>Promotion</a:t>
            </a:r>
            <a:endParaRPr sz="2200">
              <a:solidFill>
                <a:srgbClr val="000000"/>
              </a:solidFill>
            </a:endParaRPr>
          </a:p>
          <a:p>
            <a:pPr marL="95885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rabicPeriod"/>
            </a:pPr>
            <a:r>
              <a:rPr lang="en-GB" sz="2200">
                <a:solidFill>
                  <a:srgbClr val="000000"/>
                </a:solidFill>
              </a:rPr>
              <a:t>Family Time</a:t>
            </a:r>
            <a:endParaRPr sz="2200">
              <a:solidFill>
                <a:srgbClr val="000000"/>
              </a:solidFill>
            </a:endParaRPr>
          </a:p>
          <a:p>
            <a:pPr marL="95885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rabicPeriod"/>
            </a:pPr>
            <a:r>
              <a:rPr lang="en-GB" sz="2200">
                <a:solidFill>
                  <a:srgbClr val="000000"/>
                </a:solidFill>
              </a:rPr>
              <a:t>Health</a:t>
            </a:r>
            <a:endParaRPr sz="2200">
              <a:solidFill>
                <a:srgbClr val="000000"/>
              </a:solidFill>
            </a:endParaRPr>
          </a:p>
          <a:p>
            <a:pPr marL="95885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rabicPeriod"/>
            </a:pPr>
            <a:r>
              <a:rPr lang="en-GB" sz="2200">
                <a:solidFill>
                  <a:srgbClr val="000000"/>
                </a:solidFill>
              </a:rPr>
              <a:t>Working Sector</a:t>
            </a:r>
            <a:endParaRPr sz="2200">
              <a:solidFill>
                <a:srgbClr val="000000"/>
              </a:solidFill>
            </a:endParaRPr>
          </a:p>
          <a:p>
            <a:pPr marL="95885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rabicPeriod"/>
            </a:pPr>
            <a:r>
              <a:rPr lang="en-GB" sz="2200">
                <a:solidFill>
                  <a:srgbClr val="000000"/>
                </a:solidFill>
              </a:rPr>
              <a:t>Bosses and Colleagues</a:t>
            </a:r>
            <a:endParaRPr sz="2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ctrTitle"/>
          </p:nvPr>
        </p:nvSpPr>
        <p:spPr>
          <a:xfrm>
            <a:off x="729450" y="601100"/>
            <a:ext cx="7688100" cy="10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sz="2800"/>
              <a:t>Self-Management(Case Study)</a:t>
            </a:r>
            <a:endParaRPr sz="2800"/>
          </a:p>
        </p:txBody>
      </p:sp>
      <p:sp>
        <p:nvSpPr>
          <p:cNvPr id="121" name="Google Shape;121;p24"/>
          <p:cNvSpPr txBox="1">
            <a:spLocks noGrp="1"/>
          </p:cNvSpPr>
          <p:nvPr>
            <p:ph type="subTitle" idx="1"/>
          </p:nvPr>
        </p:nvSpPr>
        <p:spPr>
          <a:xfrm>
            <a:off x="543750" y="1323725"/>
            <a:ext cx="8059500" cy="8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GB" sz="2400">
                <a:solidFill>
                  <a:srgbClr val="000000"/>
                </a:solidFill>
              </a:rPr>
              <a:t>Self - Therapy (Attentional Distraction Technique):</a:t>
            </a:r>
            <a:endParaRPr sz="2400">
              <a:solidFill>
                <a:srgbClr val="000000"/>
              </a:solidFill>
            </a:endParaRPr>
          </a:p>
          <a:p>
            <a:pPr marL="88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 sz="2200"/>
          </a:p>
        </p:txBody>
      </p:sp>
      <p:pic>
        <p:nvPicPr>
          <p:cNvPr id="122" name="Google Shape;122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15499" y="2423757"/>
            <a:ext cx="3480425" cy="2233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>
            <a:spLocks noGrp="1"/>
          </p:cNvSpPr>
          <p:nvPr>
            <p:ph type="ctrTitle"/>
          </p:nvPr>
        </p:nvSpPr>
        <p:spPr>
          <a:xfrm>
            <a:off x="729450" y="601100"/>
            <a:ext cx="7688100" cy="10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sz="2800"/>
              <a:t>Self-Management (Case Study)</a:t>
            </a:r>
            <a:endParaRPr sz="2800"/>
          </a:p>
        </p:txBody>
      </p:sp>
      <p:sp>
        <p:nvSpPr>
          <p:cNvPr id="128" name="Google Shape;128;p25"/>
          <p:cNvSpPr txBox="1">
            <a:spLocks noGrp="1"/>
          </p:cNvSpPr>
          <p:nvPr>
            <p:ph type="subTitle" idx="1"/>
          </p:nvPr>
        </p:nvSpPr>
        <p:spPr>
          <a:xfrm>
            <a:off x="729625" y="1448100"/>
            <a:ext cx="3480300" cy="30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8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GB" sz="2200" u="sng" dirty="0">
                <a:solidFill>
                  <a:srgbClr val="000000"/>
                </a:solidFill>
              </a:rPr>
              <a:t>Outcomes:</a:t>
            </a:r>
            <a:endParaRPr u="sng" dirty="0">
              <a:solidFill>
                <a:srgbClr val="000000"/>
              </a:solidFill>
            </a:endParaRPr>
          </a:p>
          <a:p>
            <a:pPr marL="88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GB" sz="1800" dirty="0">
                <a:solidFill>
                  <a:srgbClr val="000000"/>
                </a:solidFill>
              </a:rPr>
              <a:t>    </a:t>
            </a:r>
            <a:endParaRPr sz="1800" dirty="0">
              <a:solidFill>
                <a:srgbClr val="000000"/>
              </a:solidFill>
            </a:endParaRPr>
          </a:p>
          <a:p>
            <a:pPr marL="88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GB" sz="2000" dirty="0">
                <a:solidFill>
                  <a:srgbClr val="000000"/>
                </a:solidFill>
              </a:rPr>
              <a:t>Natural development of </a:t>
            </a:r>
            <a:endParaRPr sz="2000" dirty="0">
              <a:solidFill>
                <a:srgbClr val="000000"/>
              </a:solidFill>
            </a:endParaRPr>
          </a:p>
          <a:p>
            <a:pPr marL="1003300" lvl="1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n-GB" sz="2000" dirty="0">
                <a:solidFill>
                  <a:srgbClr val="000000"/>
                </a:solidFill>
              </a:rPr>
              <a:t>Self-confidence</a:t>
            </a:r>
            <a:endParaRPr sz="2000" dirty="0">
              <a:solidFill>
                <a:srgbClr val="000000"/>
              </a:solidFill>
            </a:endParaRPr>
          </a:p>
          <a:p>
            <a:pPr marL="1003300" lvl="1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lang="en-GB" sz="2000" dirty="0">
                <a:solidFill>
                  <a:srgbClr val="000000"/>
                </a:solidFill>
              </a:rPr>
              <a:t>Initiative</a:t>
            </a:r>
            <a:endParaRPr sz="2000" dirty="0">
              <a:solidFill>
                <a:srgbClr val="000000"/>
              </a:solidFill>
            </a:endParaRPr>
          </a:p>
          <a:p>
            <a:pPr marL="1003300" lvl="1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lang="en-GB" sz="2000" dirty="0">
                <a:solidFill>
                  <a:srgbClr val="000000"/>
                </a:solidFill>
              </a:rPr>
              <a:t>Perseverance </a:t>
            </a:r>
            <a:endParaRPr sz="2000" dirty="0">
              <a:solidFill>
                <a:srgbClr val="000000"/>
              </a:solidFill>
            </a:endParaRPr>
          </a:p>
          <a:p>
            <a:pPr marL="1003300" lvl="1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lang="en-GB" sz="2000" dirty="0">
                <a:solidFill>
                  <a:srgbClr val="000000"/>
                </a:solidFill>
              </a:rPr>
              <a:t>Life satisfaction.</a:t>
            </a:r>
            <a:endParaRPr sz="2000" dirty="0">
              <a:solidFill>
                <a:srgbClr val="000000"/>
              </a:solidFill>
            </a:endParaRPr>
          </a:p>
          <a:p>
            <a:pPr marL="88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 sz="2000" dirty="0"/>
          </a:p>
        </p:txBody>
      </p:sp>
      <p:pic>
        <p:nvPicPr>
          <p:cNvPr id="129" name="Google Shape;129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30725" y="2146850"/>
            <a:ext cx="2120850" cy="212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ECDB"/>
            </a:gs>
            <a:gs pos="100000">
              <a:srgbClr val="F0A96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latin typeface="Amatic SC"/>
                <a:ea typeface="Amatic SC"/>
                <a:cs typeface="Amatic SC"/>
                <a:sym typeface="Amatic SC"/>
              </a:rPr>
              <a:t>Social Awareness</a:t>
            </a:r>
            <a:endParaRPr sz="7200" b="1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ECDB"/>
            </a:gs>
            <a:gs pos="100000">
              <a:srgbClr val="F0A96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ctrTitle"/>
          </p:nvPr>
        </p:nvSpPr>
        <p:spPr>
          <a:xfrm>
            <a:off x="311700" y="2322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What is Social Awareness ?</a:t>
            </a:r>
            <a:endParaRPr sz="3000"/>
          </a:p>
        </p:txBody>
      </p:sp>
      <p:sp>
        <p:nvSpPr>
          <p:cNvPr id="140" name="Google Shape;140;p27"/>
          <p:cNvSpPr txBox="1">
            <a:spLocks noGrp="1"/>
          </p:cNvSpPr>
          <p:nvPr>
            <p:ph type="subTitle" idx="1"/>
          </p:nvPr>
        </p:nvSpPr>
        <p:spPr>
          <a:xfrm>
            <a:off x="311700" y="1496850"/>
            <a:ext cx="8520600" cy="31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Social Awareness is the ability to know and feel the people around you and the ability to interact with them in the most efficient and proper manner.</a:t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ECDB"/>
            </a:gs>
            <a:gs pos="100000">
              <a:srgbClr val="F0A96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body" idx="1"/>
          </p:nvPr>
        </p:nvSpPr>
        <p:spPr>
          <a:xfrm>
            <a:off x="311700" y="381750"/>
            <a:ext cx="8520600" cy="41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The waiter who suggests something better from the menu...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...the salesperson who goes the extra mile...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...the supportive team leader...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...and the executive that remembers your name -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...each of these have one thing in common...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400" b="1">
                <a:solidFill>
                  <a:srgbClr val="000000"/>
                </a:solidFill>
              </a:rPr>
              <a:t>They excel in social awareness!</a:t>
            </a:r>
            <a:endParaRPr sz="2400"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ECDB"/>
            </a:gs>
            <a:gs pos="100000">
              <a:srgbClr val="F0A96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>
            <a:spLocks noGrp="1"/>
          </p:cNvSpPr>
          <p:nvPr>
            <p:ph type="body" idx="1"/>
          </p:nvPr>
        </p:nvSpPr>
        <p:spPr>
          <a:xfrm>
            <a:off x="311700" y="84625"/>
            <a:ext cx="8520600" cy="44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rgbClr val="000000"/>
                </a:solidFill>
              </a:rPr>
              <a:t>According to </a:t>
            </a:r>
            <a:r>
              <a:rPr lang="en-GB" sz="2400">
                <a:solidFill>
                  <a:srgbClr val="000000"/>
                </a:solidFill>
                <a:uFill>
                  <a:noFill/>
                </a:uFill>
                <a:hlinkClick r:id="rId3"/>
              </a:rPr>
              <a:t>Daniel Goleman</a:t>
            </a:r>
            <a:r>
              <a:rPr lang="en-GB" sz="2400">
                <a:solidFill>
                  <a:srgbClr val="000000"/>
                </a:solidFill>
              </a:rPr>
              <a:t>, an expert in this field, there are three competencies that you’ll have to develop in order to grow your social awareness skills.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rgbClr val="080808"/>
                </a:solidFill>
              </a:rPr>
              <a:t>1. Empathy</a:t>
            </a:r>
            <a:endParaRPr sz="2400">
              <a:solidFill>
                <a:srgbClr val="080808"/>
              </a:solidFill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rgbClr val="080808"/>
                </a:solidFill>
              </a:rPr>
              <a:t>2. Organizational awareness</a:t>
            </a:r>
            <a:endParaRPr sz="2400">
              <a:solidFill>
                <a:srgbClr val="525252"/>
              </a:solidFill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rgbClr val="080808"/>
                </a:solidFill>
              </a:rPr>
              <a:t>3. Service orientation</a:t>
            </a:r>
            <a:endParaRPr sz="2400">
              <a:solidFill>
                <a:srgbClr val="080808"/>
              </a:solidFill>
            </a:endParaRPr>
          </a:p>
          <a:p>
            <a:pPr marL="0" lvl="0" indent="0" algn="l" rtl="0">
              <a:lnSpc>
                <a:spcPct val="16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>
              <a:solidFill>
                <a:srgbClr val="52525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ECDB"/>
            </a:gs>
            <a:gs pos="100000">
              <a:srgbClr val="F0A96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rgbClr val="000000"/>
                </a:solidFill>
              </a:rPr>
              <a:t>How to build social awareness:</a:t>
            </a:r>
            <a:endParaRPr sz="3000" b="1">
              <a:solidFill>
                <a:srgbClr val="000000"/>
              </a:solidFill>
            </a:endParaRPr>
          </a:p>
        </p:txBody>
      </p:sp>
      <p:sp>
        <p:nvSpPr>
          <p:cNvPr id="156" name="Google Shape;156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>
                <a:solidFill>
                  <a:srgbClr val="080808"/>
                </a:solidFill>
              </a:rPr>
              <a:t>1. Develop self-awareness</a:t>
            </a:r>
            <a:endParaRPr sz="3000">
              <a:solidFill>
                <a:srgbClr val="080808"/>
              </a:solidFill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>
                <a:solidFill>
                  <a:srgbClr val="080808"/>
                </a:solidFill>
              </a:rPr>
              <a:t>2. Observe others</a:t>
            </a:r>
            <a:endParaRPr sz="3000">
              <a:solidFill>
                <a:srgbClr val="080808"/>
              </a:solidFill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>
                <a:solidFill>
                  <a:srgbClr val="080808"/>
                </a:solidFill>
              </a:rPr>
              <a:t>3. Cultivate mindfulness</a:t>
            </a:r>
            <a:endParaRPr sz="3000">
              <a:solidFill>
                <a:srgbClr val="080808"/>
              </a:solidFill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>
                <a:solidFill>
                  <a:srgbClr val="080808"/>
                </a:solidFill>
              </a:rPr>
              <a:t>4. Practice forgiveness</a:t>
            </a:r>
            <a:endParaRPr sz="3000">
              <a:solidFill>
                <a:srgbClr val="080808"/>
              </a:solidFill>
            </a:endParaRPr>
          </a:p>
          <a:p>
            <a:pPr marL="0" lvl="0" indent="0" algn="l" rtl="0">
              <a:spcBef>
                <a:spcPts val="15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latin typeface="Amatic SC"/>
                <a:ea typeface="Amatic SC"/>
                <a:cs typeface="Amatic SC"/>
                <a:sym typeface="Amatic SC"/>
              </a:rPr>
              <a:t>Self-Awareness</a:t>
            </a:r>
            <a:endParaRPr sz="7200" b="1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ECDB"/>
            </a:gs>
            <a:gs pos="100000">
              <a:srgbClr val="F0A96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>
            <a:spLocks noGrp="1"/>
          </p:cNvSpPr>
          <p:nvPr>
            <p:ph type="ctrTitle"/>
          </p:nvPr>
        </p:nvSpPr>
        <p:spPr>
          <a:xfrm>
            <a:off x="311700" y="788096"/>
            <a:ext cx="85206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3600"/>
              <a:t>Social Awareness Case Study</a:t>
            </a:r>
            <a:endParaRPr sz="3600"/>
          </a:p>
        </p:txBody>
      </p:sp>
      <p:sp>
        <p:nvSpPr>
          <p:cNvPr id="162" name="Google Shape;162;p31"/>
          <p:cNvSpPr txBox="1">
            <a:spLocks noGrp="1"/>
          </p:cNvSpPr>
          <p:nvPr>
            <p:ph type="subTitle" idx="1"/>
          </p:nvPr>
        </p:nvSpPr>
        <p:spPr>
          <a:xfrm>
            <a:off x="311700" y="2175750"/>
            <a:ext cx="8520600" cy="26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GB">
                <a:solidFill>
                  <a:srgbClr val="000000"/>
                </a:solidFill>
              </a:rPr>
              <a:t>What social awareness basically means. </a:t>
            </a:r>
            <a:endParaRPr>
              <a:solidFill>
                <a:srgbClr val="000000"/>
              </a:solidFill>
            </a:endParaRPr>
          </a:p>
          <a:p>
            <a:pPr marL="457200" lvl="0" indent="-406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GB">
                <a:solidFill>
                  <a:srgbClr val="000000"/>
                </a:solidFill>
              </a:rPr>
              <a:t>Why I'm choosing the case study. </a:t>
            </a:r>
            <a:endParaRPr>
              <a:solidFill>
                <a:srgbClr val="000000"/>
              </a:solidFill>
            </a:endParaRPr>
          </a:p>
          <a:p>
            <a:pPr marL="457200" lvl="0" indent="-406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GB">
                <a:solidFill>
                  <a:srgbClr val="000000"/>
                </a:solidFill>
              </a:rPr>
              <a:t>The Case Study. </a:t>
            </a:r>
            <a:endParaRPr>
              <a:solidFill>
                <a:srgbClr val="000000"/>
              </a:solidFill>
            </a:endParaRPr>
          </a:p>
          <a:p>
            <a:pPr marL="457200" lvl="0" indent="-406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GB">
                <a:solidFill>
                  <a:srgbClr val="000000"/>
                </a:solidFill>
              </a:rPr>
              <a:t>What we can learn from this? </a:t>
            </a:r>
            <a:endParaRPr>
              <a:solidFill>
                <a:srgbClr val="000000"/>
              </a:solidFill>
            </a:endParaRPr>
          </a:p>
          <a:p>
            <a:pPr marL="4572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ECDB"/>
            </a:gs>
            <a:gs pos="100000">
              <a:srgbClr val="F0A96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tory of poor Stray dog who was beaten mercilessly with iron rode in Mumbai">
            <a:hlinkClick r:id="" action="ppaction://media"/>
            <a:extLst>
              <a:ext uri="{FF2B5EF4-FFF2-40B4-BE49-F238E27FC236}">
                <a16:creationId xmlns:a16="http://schemas.microsoft.com/office/drawing/2014/main" id="{0A6223DB-8F4C-4886-AEEA-209473B872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45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latin typeface="Amatic SC"/>
                <a:ea typeface="Amatic SC"/>
                <a:cs typeface="Amatic SC"/>
                <a:sym typeface="Amatic SC"/>
              </a:rPr>
              <a:t>Relationship Management</a:t>
            </a:r>
            <a:endParaRPr sz="7200" b="1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>
            <a:spLocks noGrp="1"/>
          </p:cNvSpPr>
          <p:nvPr>
            <p:ph type="title"/>
          </p:nvPr>
        </p:nvSpPr>
        <p:spPr>
          <a:xfrm>
            <a:off x="492918" y="374650"/>
            <a:ext cx="8079600" cy="12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Calibri"/>
              <a:buNone/>
            </a:pPr>
            <a:r>
              <a:rPr lang="en-GB"/>
              <a:t>What is Relationship Management?</a:t>
            </a:r>
            <a:endParaRPr/>
          </a:p>
        </p:txBody>
      </p:sp>
      <p:sp>
        <p:nvSpPr>
          <p:cNvPr id="173" name="Google Shape;173;p33"/>
          <p:cNvSpPr txBox="1">
            <a:spLocks noGrp="1"/>
          </p:cNvSpPr>
          <p:nvPr>
            <p:ph type="body" idx="1"/>
          </p:nvPr>
        </p:nvSpPr>
        <p:spPr>
          <a:xfrm>
            <a:off x="507492" y="1508760"/>
            <a:ext cx="8065500" cy="2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63500" lvl="0" indent="-1270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GB" sz="2000">
                <a:solidFill>
                  <a:srgbClr val="000000"/>
                </a:solidFill>
              </a:rPr>
              <a:t>This is the ability to be self aware about your emotions as well as other people’s emotions in order to manage relations properly.</a:t>
            </a:r>
            <a:endParaRPr sz="2000">
              <a:solidFill>
                <a:srgbClr val="000000"/>
              </a:solidFill>
            </a:endParaRPr>
          </a:p>
          <a:p>
            <a:pPr marL="63500" lvl="0" indent="-127000" algn="l" rtl="0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GB" sz="2000">
                <a:solidFill>
                  <a:srgbClr val="000000"/>
                </a:solidFill>
              </a:rPr>
              <a:t>It is the bond that you develop with people over time.</a:t>
            </a:r>
            <a:endParaRPr sz="2000">
              <a:solidFill>
                <a:srgbClr val="000000"/>
              </a:solidFill>
            </a:endParaRPr>
          </a:p>
          <a:p>
            <a:pPr marL="63500" lvl="0" indent="-127000" algn="l" rtl="0">
              <a:lnSpc>
                <a:spcPct val="8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GB" sz="2000">
                <a:solidFill>
                  <a:srgbClr val="000000"/>
                </a:solidFill>
              </a:rPr>
              <a:t>This skill is vital in resolving conflicts and negotiating successfully with others.</a:t>
            </a:r>
            <a:endParaRPr sz="2000">
              <a:solidFill>
                <a:srgbClr val="000000"/>
              </a:solidFill>
            </a:endParaRPr>
          </a:p>
        </p:txBody>
      </p:sp>
      <p:pic>
        <p:nvPicPr>
          <p:cNvPr id="174" name="Google Shape;174;p33"/>
          <p:cNvPicPr preferRelativeResize="0"/>
          <p:nvPr/>
        </p:nvPicPr>
        <p:blipFill rotWithShape="1">
          <a:blip r:embed="rId3">
            <a:alphaModFix/>
          </a:blip>
          <a:srcRect t="6870" b="-6870"/>
          <a:stretch/>
        </p:blipFill>
        <p:spPr>
          <a:xfrm>
            <a:off x="2408045" y="3259937"/>
            <a:ext cx="3741938" cy="1681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>
            <a:spLocks noGrp="1"/>
          </p:cNvSpPr>
          <p:nvPr>
            <p:ph type="title"/>
          </p:nvPr>
        </p:nvSpPr>
        <p:spPr>
          <a:xfrm>
            <a:off x="492918" y="374650"/>
            <a:ext cx="8079600" cy="12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None/>
            </a:pPr>
            <a:br>
              <a:rPr lang="en-GB" sz="3600"/>
            </a:br>
            <a:r>
              <a:rPr lang="en-GB" sz="3600"/>
              <a:t>Vital relation management tips:</a:t>
            </a:r>
            <a:br>
              <a:rPr lang="en-GB" sz="3600"/>
            </a:br>
            <a:endParaRPr sz="3600"/>
          </a:p>
        </p:txBody>
      </p:sp>
      <p:sp>
        <p:nvSpPr>
          <p:cNvPr id="180" name="Google Shape;180;p34"/>
          <p:cNvSpPr txBox="1">
            <a:spLocks noGrp="1"/>
          </p:cNvSpPr>
          <p:nvPr>
            <p:ph type="body" idx="1"/>
          </p:nvPr>
        </p:nvSpPr>
        <p:spPr>
          <a:xfrm>
            <a:off x="507492" y="1508760"/>
            <a:ext cx="8065500" cy="2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63500" lvl="0" indent="-1524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❖"/>
            </a:pPr>
            <a:r>
              <a:rPr lang="en-GB" sz="2400">
                <a:solidFill>
                  <a:srgbClr val="000000"/>
                </a:solidFill>
              </a:rPr>
              <a:t>Take feedback well.</a:t>
            </a:r>
            <a:endParaRPr sz="2400">
              <a:solidFill>
                <a:srgbClr val="000000"/>
              </a:solidFill>
            </a:endParaRPr>
          </a:p>
          <a:p>
            <a:pPr marL="63500" lvl="0" indent="-152400" algn="l" rtl="0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❖"/>
            </a:pPr>
            <a:r>
              <a:rPr lang="en-GB" sz="2400">
                <a:solidFill>
                  <a:srgbClr val="000000"/>
                </a:solidFill>
              </a:rPr>
              <a:t>Don’t avoid the inevitable.</a:t>
            </a:r>
            <a:endParaRPr sz="2400">
              <a:solidFill>
                <a:srgbClr val="000000"/>
              </a:solidFill>
            </a:endParaRPr>
          </a:p>
          <a:p>
            <a:pPr marL="63500" lvl="0" indent="-152400" algn="l" rtl="0">
              <a:lnSpc>
                <a:spcPct val="8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Char char="❖"/>
            </a:pPr>
            <a:r>
              <a:rPr lang="en-GB" sz="2400">
                <a:solidFill>
                  <a:srgbClr val="000000"/>
                </a:solidFill>
              </a:rPr>
              <a:t>Maintain your natural style of speaking.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Case Study: 300 - The Movie </a:t>
            </a:r>
            <a:endParaRPr b="1"/>
          </a:p>
        </p:txBody>
      </p:sp>
      <p:sp>
        <p:nvSpPr>
          <p:cNvPr id="186" name="Google Shape;186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87" name="Google Shape;1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0572" y="1017313"/>
            <a:ext cx="2602850" cy="368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Key Points:</a:t>
            </a:r>
            <a:endParaRPr b="1"/>
          </a:p>
        </p:txBody>
      </p:sp>
      <p:sp>
        <p:nvSpPr>
          <p:cNvPr id="193" name="Google Shape;193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Battle against Persians.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Heavily outnumbered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Confidence in Leader</a:t>
            </a:r>
            <a:endParaRPr b="1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 b="1">
                <a:solidFill>
                  <a:srgbClr val="000000"/>
                </a:solidFill>
              </a:rPr>
              <a:t>Goal = WINNING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194" name="Google Shape;19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9350" y="1979075"/>
            <a:ext cx="3870500" cy="211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</a:rPr>
              <a:t>Group:-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rgbClr val="000000"/>
                </a:solidFill>
              </a:rPr>
              <a:t>“Two or more persons who are intracting with one another in such a manner that each person influences and is influenced by each other person”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rgbClr val="000000"/>
                </a:solidFill>
              </a:rPr>
              <a:t>-Shaw M.;1981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400">
              <a:solidFill>
                <a:srgbClr val="000000"/>
              </a:solidFill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0250" y="445025"/>
            <a:ext cx="4483500" cy="243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</a:rPr>
              <a:t>Competencies:-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07" name="Google Shape;207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-GB" sz="2400" b="1" dirty="0">
                <a:solidFill>
                  <a:srgbClr val="000000"/>
                </a:solidFill>
              </a:rPr>
              <a:t>Influence</a:t>
            </a:r>
            <a:endParaRPr sz="2400" b="1" dirty="0"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-GB" sz="2400" b="1" dirty="0">
                <a:solidFill>
                  <a:srgbClr val="000000"/>
                </a:solidFill>
              </a:rPr>
              <a:t>Inspirational leadership</a:t>
            </a:r>
            <a:endParaRPr sz="2400" b="1" dirty="0"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-GB" sz="2400" b="1" dirty="0">
                <a:solidFill>
                  <a:srgbClr val="000000"/>
                </a:solidFill>
              </a:rPr>
              <a:t>Conflict management </a:t>
            </a:r>
            <a:endParaRPr sz="2400" b="1" dirty="0"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-GB" sz="2400" b="1" dirty="0">
                <a:solidFill>
                  <a:srgbClr val="000000"/>
                </a:solidFill>
              </a:rPr>
              <a:t>Building bonds</a:t>
            </a:r>
            <a:endParaRPr sz="2400" b="1" dirty="0"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-GB" sz="2400" b="1" dirty="0">
                <a:solidFill>
                  <a:srgbClr val="000000"/>
                </a:solidFill>
              </a:rPr>
              <a:t>Team work and </a:t>
            </a:r>
            <a:r>
              <a:rPr lang="en-GB" sz="2400" b="1" dirty="0" err="1">
                <a:solidFill>
                  <a:srgbClr val="000000"/>
                </a:solidFill>
              </a:rPr>
              <a:t>Collabration</a:t>
            </a:r>
            <a:endParaRPr sz="2400"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lin ang="5400012" scaled="0"/>
        </a:gra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9"/>
          <p:cNvSpPr txBox="1">
            <a:spLocks noGrp="1"/>
          </p:cNvSpPr>
          <p:nvPr>
            <p:ph type="title"/>
          </p:nvPr>
        </p:nvSpPr>
        <p:spPr>
          <a:xfrm>
            <a:off x="311700" y="294800"/>
            <a:ext cx="85206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4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Conclusion</a:t>
            </a:r>
            <a:endParaRPr sz="4400"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14" name="Google Shape;214;p39"/>
          <p:cNvSpPr/>
          <p:nvPr/>
        </p:nvSpPr>
        <p:spPr>
          <a:xfrm>
            <a:off x="675150" y="1540463"/>
            <a:ext cx="3438000" cy="621900"/>
          </a:xfrm>
          <a:prstGeom prst="flowChartAlternateProcess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Relationship management</a:t>
            </a:r>
            <a:endParaRPr sz="2000"/>
          </a:p>
        </p:txBody>
      </p:sp>
      <p:sp>
        <p:nvSpPr>
          <p:cNvPr id="215" name="Google Shape;215;p39"/>
          <p:cNvSpPr/>
          <p:nvPr/>
        </p:nvSpPr>
        <p:spPr>
          <a:xfrm>
            <a:off x="1618175" y="2435425"/>
            <a:ext cx="3438000" cy="621900"/>
          </a:xfrm>
          <a:prstGeom prst="flowChartAlternateProcess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Social Awareness</a:t>
            </a:r>
            <a:endParaRPr sz="2000"/>
          </a:p>
        </p:txBody>
      </p:sp>
      <p:sp>
        <p:nvSpPr>
          <p:cNvPr id="216" name="Google Shape;216;p39"/>
          <p:cNvSpPr/>
          <p:nvPr/>
        </p:nvSpPr>
        <p:spPr>
          <a:xfrm>
            <a:off x="3202175" y="3298500"/>
            <a:ext cx="3438000" cy="621900"/>
          </a:xfrm>
          <a:prstGeom prst="flowChartAlternateProcess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Self Management</a:t>
            </a:r>
            <a:endParaRPr sz="2000"/>
          </a:p>
        </p:txBody>
      </p:sp>
      <p:sp>
        <p:nvSpPr>
          <p:cNvPr id="217" name="Google Shape;217;p39"/>
          <p:cNvSpPr/>
          <p:nvPr/>
        </p:nvSpPr>
        <p:spPr>
          <a:xfrm>
            <a:off x="4113150" y="4161575"/>
            <a:ext cx="3438000" cy="621900"/>
          </a:xfrm>
          <a:prstGeom prst="flowChartAlternateProcess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Self Awareness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b="1">
                <a:solidFill>
                  <a:srgbClr val="000000"/>
                </a:solidFill>
              </a:rPr>
              <a:t>Meaning: </a:t>
            </a:r>
            <a:r>
              <a:rPr lang="en-GB" sz="2400">
                <a:solidFill>
                  <a:srgbClr val="000000"/>
                </a:solidFill>
              </a:rPr>
              <a:t>Knowing one’s own -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Attitudes - Opinions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Feelings - Emotions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Motives - Purpose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Strengths - Weaknesses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6 Ways to Create Self-Awareness:</a:t>
            </a:r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➔"/>
            </a:pPr>
            <a:r>
              <a:rPr lang="en-GB" sz="2000" dirty="0">
                <a:solidFill>
                  <a:srgbClr val="000000"/>
                </a:solidFill>
              </a:rPr>
              <a:t>Ask For Feedback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➔"/>
            </a:pPr>
            <a:r>
              <a:rPr lang="en-GB" sz="2000" dirty="0">
                <a:solidFill>
                  <a:srgbClr val="000000"/>
                </a:solidFill>
              </a:rPr>
              <a:t>Recognise Your Strengths &amp; Weaknesses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➔"/>
            </a:pPr>
            <a:r>
              <a:rPr lang="en-GB" sz="2000" dirty="0">
                <a:solidFill>
                  <a:srgbClr val="000000"/>
                </a:solidFill>
              </a:rPr>
              <a:t>Self-Reflect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➔"/>
            </a:pPr>
            <a:r>
              <a:rPr lang="en-GB" sz="2000" dirty="0">
                <a:solidFill>
                  <a:srgbClr val="000000"/>
                </a:solidFill>
              </a:rPr>
              <a:t>Monitor Your Self-Talk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➔"/>
            </a:pPr>
            <a:r>
              <a:rPr lang="en-GB" sz="2000" dirty="0">
                <a:solidFill>
                  <a:srgbClr val="000000"/>
                </a:solidFill>
              </a:rPr>
              <a:t>Practice Saying “No”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➔"/>
            </a:pPr>
            <a:r>
              <a:rPr lang="en-GB" sz="2000" dirty="0">
                <a:solidFill>
                  <a:srgbClr val="000000"/>
                </a:solidFill>
              </a:rPr>
              <a:t>Question Your Decisions</a:t>
            </a:r>
            <a:endParaRPr sz="2000" dirty="0">
              <a:solidFill>
                <a:srgbClr val="000000"/>
              </a:solidFill>
            </a:endParaRPr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9070" y="2190307"/>
            <a:ext cx="3488056" cy="2280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Case Study - Helen Keller</a:t>
            </a:r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5654EB-0DDB-47AB-B2FE-DCC09398F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4117" y="1152475"/>
            <a:ext cx="2360255" cy="341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Case Study - Helen Keller</a:t>
            </a:r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588BC1-1C41-418E-8769-B23BEE163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2427" y="1152475"/>
            <a:ext cx="2971453" cy="35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95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Case Study - Helen Keller</a:t>
            </a:r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FA5B42-DDD5-4A53-994C-768888896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354" y="1152474"/>
            <a:ext cx="3607291" cy="354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2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Case Study - Helen Keller</a:t>
            </a:r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0025" y="1152463"/>
            <a:ext cx="2463950" cy="31447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20378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ctrTitle"/>
          </p:nvPr>
        </p:nvSpPr>
        <p:spPr>
          <a:xfrm>
            <a:off x="311700" y="2106900"/>
            <a:ext cx="8520600" cy="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sz="7200" b="1">
                <a:latin typeface="Amatic SC"/>
                <a:ea typeface="Amatic SC"/>
                <a:cs typeface="Amatic SC"/>
                <a:sym typeface="Amatic SC"/>
              </a:rPr>
              <a:t>Self Management</a:t>
            </a:r>
            <a:endParaRPr sz="7200" b="1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506</Words>
  <Application>Microsoft Office PowerPoint</Application>
  <PresentationFormat>On-screen Show (16:9)</PresentationFormat>
  <Paragraphs>108</Paragraphs>
  <Slides>29</Slides>
  <Notes>29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Amatic SC</vt:lpstr>
      <vt:lpstr>Simple Light</vt:lpstr>
      <vt:lpstr>Emotional Intelligence - A path to career success</vt:lpstr>
      <vt:lpstr>Self-Awareness</vt:lpstr>
      <vt:lpstr>Meaning: Knowing one’s own -</vt:lpstr>
      <vt:lpstr>6 Ways to Create Self-Awareness:</vt:lpstr>
      <vt:lpstr>Case Study - Helen Keller</vt:lpstr>
      <vt:lpstr>Case Study - Helen Keller</vt:lpstr>
      <vt:lpstr>Case Study - Helen Keller</vt:lpstr>
      <vt:lpstr>Case Study - Helen Keller</vt:lpstr>
      <vt:lpstr>Self Management</vt:lpstr>
      <vt:lpstr>What is Self Management?</vt:lpstr>
      <vt:lpstr>Three key Self Management skills</vt:lpstr>
      <vt:lpstr>Causes of Obsessional Ruminations (Case Study)</vt:lpstr>
      <vt:lpstr>Self-Management(Case Study)</vt:lpstr>
      <vt:lpstr>Self-Management (Case Study)</vt:lpstr>
      <vt:lpstr>Social Awareness</vt:lpstr>
      <vt:lpstr>What is Social Awareness ?</vt:lpstr>
      <vt:lpstr>PowerPoint Presentation</vt:lpstr>
      <vt:lpstr>PowerPoint Presentation</vt:lpstr>
      <vt:lpstr>How to build social awareness:</vt:lpstr>
      <vt:lpstr>Social Awareness Case Study</vt:lpstr>
      <vt:lpstr>PowerPoint Presentation</vt:lpstr>
      <vt:lpstr>Relationship Management</vt:lpstr>
      <vt:lpstr>What is Relationship Management?</vt:lpstr>
      <vt:lpstr> Vital relation management tips: </vt:lpstr>
      <vt:lpstr>Case Study: 300 - The Movie </vt:lpstr>
      <vt:lpstr>Key Points:</vt:lpstr>
      <vt:lpstr>Group:-</vt:lpstr>
      <vt:lpstr>Competencies:-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Emotional Intelligence - A path to career success</dc:title>
  <dc:creator>Shubham Bhate</dc:creator>
  <cp:lastModifiedBy>Shubham Bhate</cp:lastModifiedBy>
  <cp:revision>8</cp:revision>
  <dcterms:modified xsi:type="dcterms:W3CDTF">2019-08-07T06:01:48Z</dcterms:modified>
</cp:coreProperties>
</file>